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00DC2A87-7279-46CE-8E98-0590BDC7CDB3}">
          <p14:sldIdLst>
            <p14:sldId id="256"/>
            <p14:sldId id="257"/>
            <p14:sldId id="258"/>
            <p14:sldId id="259"/>
            <p14:sldId id="260"/>
            <p14:sldId id="261"/>
            <p14:sldId id="262"/>
            <p14:sldId id="263"/>
            <p14:sldId id="264"/>
            <p14:sldId id="265"/>
            <p14:sldId id="266"/>
            <p14:sldId id="267"/>
          </p14:sldIdLst>
        </p14:section>
        <p14:section name="Раздел без заголовка" id="{EDBE3F3A-BE46-4984-B13D-33C32B5639E7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159C5-D5F2-4406-96D1-E56F90DCCE34}" type="datetimeFigureOut">
              <a:rPr lang="ru-RU" smtClean="0"/>
              <a:t>17.11.2021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A5EA0-39BD-4B74-A57C-478C516ED6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67178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159C5-D5F2-4406-96D1-E56F90DCCE34}" type="datetimeFigureOut">
              <a:rPr lang="ru-RU" smtClean="0"/>
              <a:t>17.11.2021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A5EA0-39BD-4B74-A57C-478C516ED6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2614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159C5-D5F2-4406-96D1-E56F90DCCE34}" type="datetimeFigureOut">
              <a:rPr lang="ru-RU" smtClean="0"/>
              <a:t>17.11.2021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A5EA0-39BD-4B74-A57C-478C516ED6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6368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159C5-D5F2-4406-96D1-E56F90DCCE34}" type="datetimeFigureOut">
              <a:rPr lang="ru-RU" smtClean="0"/>
              <a:t>17.11.2021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A5EA0-39BD-4B74-A57C-478C516ED6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59720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159C5-D5F2-4406-96D1-E56F90DCCE34}" type="datetimeFigureOut">
              <a:rPr lang="ru-RU" smtClean="0"/>
              <a:t>17.11.2021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A5EA0-39BD-4B74-A57C-478C516ED6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28085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159C5-D5F2-4406-96D1-E56F90DCCE34}" type="datetimeFigureOut">
              <a:rPr lang="ru-RU" smtClean="0"/>
              <a:t>17.11.2021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A5EA0-39BD-4B74-A57C-478C516ED6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93723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159C5-D5F2-4406-96D1-E56F90DCCE34}" type="datetimeFigureOut">
              <a:rPr lang="ru-RU" smtClean="0"/>
              <a:t>17.11.2021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A5EA0-39BD-4B74-A57C-478C516ED6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2552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159C5-D5F2-4406-96D1-E56F90DCCE34}" type="datetimeFigureOut">
              <a:rPr lang="ru-RU" smtClean="0"/>
              <a:t>17.11.2021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A5EA0-39BD-4B74-A57C-478C516ED6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511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159C5-D5F2-4406-96D1-E56F90DCCE34}" type="datetimeFigureOut">
              <a:rPr lang="ru-RU" smtClean="0"/>
              <a:t>17.11.2021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A5EA0-39BD-4B74-A57C-478C516ED6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71773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159C5-D5F2-4406-96D1-E56F90DCCE34}" type="datetimeFigureOut">
              <a:rPr lang="ru-RU" smtClean="0"/>
              <a:t>17.11.2021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A5EA0-39BD-4B74-A57C-478C516ED6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5013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159C5-D5F2-4406-96D1-E56F90DCCE34}" type="datetimeFigureOut">
              <a:rPr lang="ru-RU" smtClean="0"/>
              <a:t>17.11.2021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A5EA0-39BD-4B74-A57C-478C516ED6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76254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3159C5-D5F2-4406-96D1-E56F90DCCE34}" type="datetimeFigureOut">
              <a:rPr lang="ru-RU" smtClean="0"/>
              <a:t>17.11.2021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5A5EA0-39BD-4B74-A57C-478C516ED6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6034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Воспитательные, развивающие и обучающие задачи: в чем разница и как их правильно формулировать</a:t>
            </a:r>
            <a:br>
              <a:rPr lang="ru-RU" sz="3600" b="1" dirty="0" smtClean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</a:br>
            <a:r>
              <a:rPr lang="ru-RU" sz="3600" b="1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/>
            </a:r>
            <a:br>
              <a:rPr lang="ru-RU" sz="3600" b="1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</a:br>
            <a:endParaRPr lang="ru-RU" sz="3600" b="1" dirty="0">
              <a:solidFill>
                <a:schemeClr val="accent6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Консультация для молодых специалистов</a:t>
            </a:r>
          </a:p>
          <a:p>
            <a:pPr algn="r"/>
            <a:r>
              <a:rPr lang="ru-RU" dirty="0" smtClean="0"/>
              <a:t>Подготовила: старший воспитатель </a:t>
            </a:r>
          </a:p>
          <a:p>
            <a:pPr algn="r"/>
            <a:r>
              <a:rPr lang="ru-RU" dirty="0" err="1" smtClean="0"/>
              <a:t>Бобкова</a:t>
            </a:r>
            <a:r>
              <a:rPr lang="ru-RU" dirty="0" smtClean="0"/>
              <a:t> Т.А.</a:t>
            </a:r>
          </a:p>
          <a:p>
            <a:r>
              <a:rPr lang="ru-RU" dirty="0" smtClean="0"/>
              <a:t>Санкт – Петербург</a:t>
            </a:r>
          </a:p>
          <a:p>
            <a:r>
              <a:rPr lang="ru-RU" dirty="0" smtClean="0"/>
              <a:t>2021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322272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ВОСПИТАТЕЛЬНЫЕ ЗАДАЧИ</a:t>
            </a:r>
            <a:endParaRPr lang="ru-RU" sz="3200" b="1" dirty="0">
              <a:solidFill>
                <a:schemeClr val="accent6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ru-RU" b="1" u="sng" dirty="0">
                <a:solidFill>
                  <a:srgbClr val="002060"/>
                </a:solidFill>
              </a:rPr>
              <a:t>Воспитательные</a:t>
            </a:r>
            <a:r>
              <a:rPr lang="ru-RU" dirty="0">
                <a:solidFill>
                  <a:srgbClr val="002060"/>
                </a:solidFill>
              </a:rPr>
              <a:t>, или воспитывающие задачи образовательной деятельности отвечают на вопрос: какие личностные качества педагог формирует у детей на данном этапе. </a:t>
            </a:r>
          </a:p>
        </p:txBody>
      </p:sp>
    </p:spTree>
    <p:extLst>
      <p:ext uri="{BB962C8B-B14F-4D97-AF65-F5344CB8AC3E}">
        <p14:creationId xmlns:p14="http://schemas.microsoft.com/office/powerpoint/2010/main" val="3483296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ПРИМЕР</a:t>
            </a:r>
            <a:endParaRPr lang="ru-RU" sz="3200" b="1" dirty="0">
              <a:solidFill>
                <a:schemeClr val="accent6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ru-RU" dirty="0">
                <a:solidFill>
                  <a:srgbClr val="002060"/>
                </a:solidFill>
              </a:rPr>
              <a:t>Если качество у дошкольников </a:t>
            </a:r>
            <a:r>
              <a:rPr lang="ru-RU" b="1" i="1" u="sng" dirty="0">
                <a:solidFill>
                  <a:srgbClr val="002060"/>
                </a:solidFill>
              </a:rPr>
              <a:t>не сформировано</a:t>
            </a:r>
            <a:r>
              <a:rPr lang="ru-RU" dirty="0">
                <a:solidFill>
                  <a:srgbClr val="002060"/>
                </a:solidFill>
              </a:rPr>
              <a:t>, то задача будет начинаться со слов: </a:t>
            </a:r>
            <a:r>
              <a:rPr lang="ru-RU" b="1" i="1" u="sng" dirty="0">
                <a:solidFill>
                  <a:srgbClr val="002060"/>
                </a:solidFill>
              </a:rPr>
              <a:t>«формировать…», «воспитывать…».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>
                <a:solidFill>
                  <a:srgbClr val="002060"/>
                </a:solidFill>
              </a:rPr>
              <a:t>Если качество </a:t>
            </a:r>
            <a:r>
              <a:rPr lang="ru-RU" b="1" i="1" u="sng" dirty="0">
                <a:solidFill>
                  <a:srgbClr val="002060"/>
                </a:solidFill>
              </a:rPr>
              <a:t>недостаточно сформировано </a:t>
            </a:r>
            <a:r>
              <a:rPr lang="ru-RU" dirty="0">
                <a:solidFill>
                  <a:srgbClr val="002060"/>
                </a:solidFill>
              </a:rPr>
              <a:t>для возраста детей, то в формулировке задачи, это можно отразить так: </a:t>
            </a:r>
            <a:r>
              <a:rPr lang="ru-RU" b="1" i="1" u="sng" dirty="0">
                <a:solidFill>
                  <a:srgbClr val="002060"/>
                </a:solidFill>
              </a:rPr>
              <a:t>«продолжать формировать…», «продолжать воспитывать…», «совершенствовать…» и их аналогами.</a:t>
            </a:r>
          </a:p>
        </p:txBody>
      </p:sp>
    </p:spTree>
    <p:extLst>
      <p:ext uri="{BB962C8B-B14F-4D97-AF65-F5344CB8AC3E}">
        <p14:creationId xmlns:p14="http://schemas.microsoft.com/office/powerpoint/2010/main" val="4157341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0" y="1825625"/>
            <a:ext cx="10515600" cy="4351338"/>
          </a:xfrm>
        </p:spPr>
        <p:txBody>
          <a:bodyPr>
            <a:normAutofit/>
          </a:bodyPr>
          <a:lstStyle/>
          <a:p>
            <a:pPr marL="0" indent="0" algn="ctr">
              <a:spcBef>
                <a:spcPct val="0"/>
              </a:spcBef>
              <a:buNone/>
            </a:pPr>
            <a:r>
              <a:rPr lang="ru-RU" sz="4400" b="1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  <a:ea typeface="+mj-ea"/>
                <a:cs typeface="+mj-cs"/>
              </a:rPr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2025879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ОБУЧАЮЩИЕ ЗАДАЧИ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ru-RU" i="1" u="sng" dirty="0" smtClean="0">
                <a:solidFill>
                  <a:srgbClr val="002060"/>
                </a:solidFill>
              </a:rPr>
              <a:t>Отвечают на вопрос</a:t>
            </a:r>
            <a:r>
              <a:rPr lang="ru-RU" dirty="0" smtClean="0">
                <a:solidFill>
                  <a:srgbClr val="002060"/>
                </a:solidFill>
              </a:rPr>
              <a:t>: чему учить детей на конкретном возрастном этапе.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i="1" u="sng" dirty="0" smtClean="0">
                <a:solidFill>
                  <a:srgbClr val="002060"/>
                </a:solidFill>
              </a:rPr>
              <a:t>Лучше писать</a:t>
            </a:r>
            <a:r>
              <a:rPr lang="ru-RU" dirty="0" smtClean="0">
                <a:solidFill>
                  <a:srgbClr val="002060"/>
                </a:solidFill>
              </a:rPr>
              <a:t>: «способствовать», «приобщать», «формировать».</a:t>
            </a: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1601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ОБУЧАЮЩИЕ ЗАДАЧИ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ru-RU" dirty="0">
                <a:solidFill>
                  <a:srgbClr val="002060"/>
                </a:solidFill>
              </a:rPr>
              <a:t>Одни </a:t>
            </a:r>
            <a:r>
              <a:rPr lang="ru-RU" b="1" u="sng" dirty="0">
                <a:solidFill>
                  <a:srgbClr val="002060"/>
                </a:solidFill>
              </a:rPr>
              <a:t>обучающие задачи </a:t>
            </a:r>
            <a:r>
              <a:rPr lang="ru-RU" dirty="0">
                <a:solidFill>
                  <a:srgbClr val="002060"/>
                </a:solidFill>
              </a:rPr>
              <a:t>педагог решает по ходу занятия по умолчанию. Например, формирует умения, расширяет представления детей.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>
                <a:solidFill>
                  <a:srgbClr val="002060"/>
                </a:solidFill>
              </a:rPr>
              <a:t>Чтобы решить другие </a:t>
            </a:r>
            <a:r>
              <a:rPr lang="ru-RU" b="1" u="sng" dirty="0">
                <a:solidFill>
                  <a:srgbClr val="002060"/>
                </a:solidFill>
              </a:rPr>
              <a:t>обучающие задачи</a:t>
            </a:r>
            <a:r>
              <a:rPr lang="ru-RU" dirty="0">
                <a:solidFill>
                  <a:srgbClr val="002060"/>
                </a:solidFill>
              </a:rPr>
              <a:t>, педагог использует дидактические средства. Например, объясняет с их помощью то, что во время обучающей ситуации нельзя наблюдать.</a:t>
            </a:r>
          </a:p>
        </p:txBody>
      </p:sp>
    </p:spTree>
    <p:extLst>
      <p:ext uri="{BB962C8B-B14F-4D97-AF65-F5344CB8AC3E}">
        <p14:creationId xmlns:p14="http://schemas.microsoft.com/office/powerpoint/2010/main" val="2357296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ПРИМЕР</a:t>
            </a:r>
            <a:endParaRPr lang="ru-RU" sz="3200" b="1" dirty="0">
              <a:solidFill>
                <a:schemeClr val="accent6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06286"/>
            <a:ext cx="10515600" cy="4870677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ru-RU" sz="2000" b="1" u="sng" dirty="0">
                <a:solidFill>
                  <a:srgbClr val="002060"/>
                </a:solidFill>
              </a:rPr>
              <a:t>Обучающие задачи </a:t>
            </a:r>
            <a:r>
              <a:rPr lang="ru-RU" sz="2000" dirty="0">
                <a:solidFill>
                  <a:srgbClr val="002060"/>
                </a:solidFill>
              </a:rPr>
              <a:t>занятий, бесед, разговоров, наблюдений, где педагог сообщает детям новое знание, можно формулировать так: </a:t>
            </a:r>
          </a:p>
          <a:p>
            <a:pPr marL="514350" indent="-514350">
              <a:buAutoNum type="arabicPeriod"/>
            </a:pPr>
            <a:r>
              <a:rPr lang="ru-RU" sz="2000" dirty="0">
                <a:solidFill>
                  <a:srgbClr val="002060"/>
                </a:solidFill>
              </a:rPr>
              <a:t>«Расширить знания о…»;</a:t>
            </a:r>
          </a:p>
          <a:p>
            <a:pPr marL="514350" indent="-514350">
              <a:buAutoNum type="arabicPeriod"/>
            </a:pPr>
            <a:r>
              <a:rPr lang="ru-RU" sz="2000" dirty="0">
                <a:solidFill>
                  <a:srgbClr val="002060"/>
                </a:solidFill>
              </a:rPr>
              <a:t>«Обогатить представления детей о…»;</a:t>
            </a:r>
          </a:p>
          <a:p>
            <a:pPr marL="514350" indent="-514350">
              <a:buAutoNum type="arabicPeriod"/>
            </a:pPr>
            <a:r>
              <a:rPr lang="ru-RU" sz="2000" dirty="0">
                <a:solidFill>
                  <a:srgbClr val="002060"/>
                </a:solidFill>
              </a:rPr>
              <a:t>«Уточнить…»;</a:t>
            </a:r>
          </a:p>
          <a:p>
            <a:pPr marL="514350" indent="-514350">
              <a:buAutoNum type="arabicPeriod"/>
            </a:pPr>
            <a:r>
              <a:rPr lang="ru-RU" sz="2000" dirty="0">
                <a:solidFill>
                  <a:srgbClr val="002060"/>
                </a:solidFill>
              </a:rPr>
              <a:t>«Систематизировать…" или «Совершенствовать…».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000" dirty="0">
                <a:solidFill>
                  <a:srgbClr val="002060"/>
                </a:solidFill>
              </a:rPr>
              <a:t>К этим задачам можно отнести формирование у детей представлений об окружающем мире, элементарных математических представлений, приобретение навыков в рисовании, лепке и т. д. </a:t>
            </a:r>
          </a:p>
        </p:txBody>
      </p:sp>
    </p:spTree>
    <p:extLst>
      <p:ext uri="{BB962C8B-B14F-4D97-AF65-F5344CB8AC3E}">
        <p14:creationId xmlns:p14="http://schemas.microsoft.com/office/powerpoint/2010/main" val="2052433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ПРИМЕР</a:t>
            </a:r>
            <a:endParaRPr lang="ru-RU" sz="3200" b="1" dirty="0">
              <a:solidFill>
                <a:schemeClr val="accent6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93223"/>
            <a:ext cx="10515600" cy="488374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ru-RU" sz="2000" b="1" u="sng" dirty="0">
                <a:solidFill>
                  <a:srgbClr val="002060"/>
                </a:solidFill>
              </a:rPr>
              <a:t>Обучающие задачи </a:t>
            </a:r>
            <a:r>
              <a:rPr lang="ru-RU" sz="2000" dirty="0">
                <a:solidFill>
                  <a:srgbClr val="002060"/>
                </a:solidFill>
              </a:rPr>
              <a:t>тренировочных или итоговых занятий можно формулировать так:</a:t>
            </a:r>
          </a:p>
          <a:p>
            <a:pPr marL="514350" indent="-514350">
              <a:buAutoNum type="arabicPeriod"/>
            </a:pPr>
            <a:r>
              <a:rPr lang="ru-RU" sz="2000" dirty="0">
                <a:solidFill>
                  <a:srgbClr val="002060"/>
                </a:solidFill>
              </a:rPr>
              <a:t>«Актуализировать знания детей о…»;</a:t>
            </a:r>
          </a:p>
          <a:p>
            <a:pPr marL="514350" indent="-514350">
              <a:buAutoNum type="arabicPeriod"/>
            </a:pPr>
            <a:r>
              <a:rPr lang="ru-RU" sz="2000" dirty="0">
                <a:solidFill>
                  <a:srgbClr val="002060"/>
                </a:solidFill>
              </a:rPr>
              <a:t>«Закрепить в самостоятельной деятельности умение…»;</a:t>
            </a:r>
          </a:p>
          <a:p>
            <a:pPr marL="514350" indent="-514350">
              <a:buAutoNum type="arabicPeriod"/>
            </a:pPr>
            <a:r>
              <a:rPr lang="ru-RU" sz="2000" dirty="0">
                <a:solidFill>
                  <a:srgbClr val="002060"/>
                </a:solidFill>
              </a:rPr>
              <a:t>«Обеспечить возможность применить на практике полученные знания о…»;</a:t>
            </a:r>
          </a:p>
          <a:p>
            <a:pPr marL="514350" indent="-514350">
              <a:buAutoNum type="arabicPeriod"/>
            </a:pPr>
            <a:r>
              <a:rPr lang="ru-RU" sz="2000" dirty="0">
                <a:solidFill>
                  <a:srgbClr val="002060"/>
                </a:solidFill>
              </a:rPr>
              <a:t>«Расширить знания детей… через организацию самостоятельной экспериментальной деятельности…»;</a:t>
            </a:r>
          </a:p>
          <a:p>
            <a:pPr marL="514350" indent="-514350">
              <a:buAutoNum type="arabicPeriod"/>
            </a:pPr>
            <a:r>
              <a:rPr lang="ru-RU" sz="2000" dirty="0">
                <a:solidFill>
                  <a:srgbClr val="002060"/>
                </a:solidFill>
              </a:rPr>
              <a:t>«Содействовать усвоению… (либо овладению…);</a:t>
            </a:r>
          </a:p>
          <a:p>
            <a:pPr marL="514350" indent="-514350">
              <a:buAutoNum type="arabicPeriod"/>
            </a:pPr>
            <a:r>
              <a:rPr lang="ru-RU" sz="2000" dirty="0">
                <a:solidFill>
                  <a:srgbClr val="002060"/>
                </a:solidFill>
              </a:rPr>
              <a:t>«Закрепить…» либо «Обобщить…».</a:t>
            </a:r>
          </a:p>
        </p:txBody>
      </p:sp>
    </p:spTree>
    <p:extLst>
      <p:ext uri="{BB962C8B-B14F-4D97-AF65-F5344CB8AC3E}">
        <p14:creationId xmlns:p14="http://schemas.microsoft.com/office/powerpoint/2010/main" val="1001617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ОБУЧАЮЩИЕ ЗАДАЧИ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ru-RU" sz="2400" i="1" dirty="0">
                <a:solidFill>
                  <a:srgbClr val="002060"/>
                </a:solidFill>
              </a:rPr>
              <a:t>Таким образом, </a:t>
            </a:r>
            <a:r>
              <a:rPr lang="ru-RU" sz="2400" b="1" i="1" dirty="0">
                <a:solidFill>
                  <a:srgbClr val="002060"/>
                </a:solidFill>
              </a:rPr>
              <a:t>для обучающих задач </a:t>
            </a:r>
            <a:r>
              <a:rPr lang="ru-RU" sz="2400" i="1" u="sng" dirty="0">
                <a:solidFill>
                  <a:srgbClr val="002060"/>
                </a:solidFill>
              </a:rPr>
              <a:t>итогового занятия </a:t>
            </a:r>
            <a:r>
              <a:rPr lang="ru-RU" sz="2400" i="1" dirty="0">
                <a:solidFill>
                  <a:srgbClr val="002060"/>
                </a:solidFill>
              </a:rPr>
              <a:t>подойдут глаголы </a:t>
            </a:r>
            <a:r>
              <a:rPr lang="ru-RU" sz="2400" b="1" i="1" dirty="0">
                <a:solidFill>
                  <a:srgbClr val="002060"/>
                </a:solidFill>
              </a:rPr>
              <a:t>«закрепить», «обобщить», </a:t>
            </a:r>
            <a:r>
              <a:rPr lang="ru-RU" sz="2400" i="1" u="sng" dirty="0">
                <a:solidFill>
                  <a:srgbClr val="002060"/>
                </a:solidFill>
              </a:rPr>
              <a:t>для тренировочного </a:t>
            </a:r>
            <a:r>
              <a:rPr lang="ru-RU" sz="2400" i="1" dirty="0">
                <a:solidFill>
                  <a:srgbClr val="002060"/>
                </a:solidFill>
              </a:rPr>
              <a:t>— </a:t>
            </a:r>
            <a:r>
              <a:rPr lang="ru-RU" sz="2400" b="1" i="1" dirty="0">
                <a:solidFill>
                  <a:srgbClr val="002060"/>
                </a:solidFill>
              </a:rPr>
              <a:t>«отработать», «совершенствовать», </a:t>
            </a:r>
            <a:r>
              <a:rPr lang="ru-RU" sz="2400" i="1" u="sng" dirty="0">
                <a:solidFill>
                  <a:srgbClr val="002060"/>
                </a:solidFill>
              </a:rPr>
              <a:t>для сообщения нового материала </a:t>
            </a:r>
            <a:r>
              <a:rPr lang="ru-RU" sz="2400" i="1" dirty="0">
                <a:solidFill>
                  <a:srgbClr val="002060"/>
                </a:solidFill>
              </a:rPr>
              <a:t>— </a:t>
            </a:r>
            <a:r>
              <a:rPr lang="ru-RU" sz="2400" b="1" i="1" dirty="0">
                <a:solidFill>
                  <a:srgbClr val="002060"/>
                </a:solidFill>
              </a:rPr>
              <a:t>«расширить», «обогатить», «совершенствовать». </a:t>
            </a:r>
            <a:endParaRPr lang="ru-RU" sz="2400" b="1" i="1" dirty="0" smtClean="0">
              <a:solidFill>
                <a:srgbClr val="002060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ru-RU" sz="2400" i="1" u="sng" dirty="0" smtClean="0">
                <a:solidFill>
                  <a:srgbClr val="002060"/>
                </a:solidFill>
              </a:rPr>
              <a:t>Для </a:t>
            </a:r>
            <a:r>
              <a:rPr lang="ru-RU" sz="2400" i="1" u="sng" dirty="0">
                <a:solidFill>
                  <a:srgbClr val="002060"/>
                </a:solidFill>
              </a:rPr>
              <a:t>одного развивающего занятия </a:t>
            </a:r>
            <a:r>
              <a:rPr lang="ru-RU" sz="2400" i="1" dirty="0">
                <a:solidFill>
                  <a:srgbClr val="002060"/>
                </a:solidFill>
              </a:rPr>
              <a:t>или образовательной ситуации необходимо формулировать </a:t>
            </a:r>
            <a:r>
              <a:rPr lang="ru-RU" sz="2400" i="1" u="sng" dirty="0">
                <a:solidFill>
                  <a:srgbClr val="002060"/>
                </a:solidFill>
              </a:rPr>
              <a:t>не более двух-трех обучающих задач</a:t>
            </a:r>
            <a:r>
              <a:rPr lang="ru-RU" sz="2400" i="1" dirty="0">
                <a:solidFill>
                  <a:srgbClr val="002060"/>
                </a:solidFill>
              </a:rPr>
              <a:t>, чтобы они были выполнимыми.</a:t>
            </a:r>
          </a:p>
        </p:txBody>
      </p:sp>
    </p:spTree>
    <p:extLst>
      <p:ext uri="{BB962C8B-B14F-4D97-AF65-F5344CB8AC3E}">
        <p14:creationId xmlns:p14="http://schemas.microsoft.com/office/powerpoint/2010/main" val="3444213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РАЗВИВАЮЩИЕ ЗАДАЧИ</a:t>
            </a:r>
            <a:endParaRPr lang="ru-RU" sz="3200" b="1" dirty="0">
              <a:solidFill>
                <a:schemeClr val="accent6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ru-RU" sz="2000" b="1" i="1" u="sng" dirty="0">
                <a:solidFill>
                  <a:srgbClr val="002060"/>
                </a:solidFill>
              </a:rPr>
              <a:t>Отвечают на вопрос</a:t>
            </a:r>
            <a:r>
              <a:rPr lang="ru-RU" sz="2000" dirty="0">
                <a:solidFill>
                  <a:srgbClr val="002060"/>
                </a:solidFill>
              </a:rPr>
              <a:t>: что педагог будет закреплять, уточнять, как будет развивать конкретные свойства и психические функции детей: мышление, память, воображение, внимание и т. д.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000" b="1" i="1" u="sng" dirty="0">
                <a:solidFill>
                  <a:srgbClr val="002060"/>
                </a:solidFill>
              </a:rPr>
              <a:t>Развиваем у детей </a:t>
            </a:r>
            <a:r>
              <a:rPr lang="ru-RU" sz="2000" dirty="0">
                <a:solidFill>
                  <a:srgbClr val="002060"/>
                </a:solidFill>
              </a:rPr>
              <a:t>общую, мелкую, артикуляционную моторику, речевое дыхание, голос, ритм, темп и интонацию речи, способность логически излагать свои мысли, способность быстро бегать, прыгать на одной, двух ногах.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000" b="1" i="1" u="sng" dirty="0">
                <a:solidFill>
                  <a:srgbClr val="002060"/>
                </a:solidFill>
              </a:rPr>
              <a:t>Можно развивать </a:t>
            </a:r>
            <a:r>
              <a:rPr lang="ru-RU" sz="2000" dirty="0">
                <a:solidFill>
                  <a:srgbClr val="002060"/>
                </a:solidFill>
              </a:rPr>
              <a:t>интерес к предмету разговора, творческие способности, поисковую активность или стремление к новизне. </a:t>
            </a:r>
          </a:p>
        </p:txBody>
      </p:sp>
    </p:spTree>
    <p:extLst>
      <p:ext uri="{BB962C8B-B14F-4D97-AF65-F5344CB8AC3E}">
        <p14:creationId xmlns:p14="http://schemas.microsoft.com/office/powerpoint/2010/main" val="4100345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ПРИМЕР</a:t>
            </a:r>
            <a:endParaRPr lang="ru-RU" sz="3200" b="1" dirty="0">
              <a:solidFill>
                <a:schemeClr val="accent6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ru-RU" sz="2000" dirty="0">
                <a:solidFill>
                  <a:srgbClr val="002060"/>
                </a:solidFill>
              </a:rPr>
              <a:t>Если у большинства детей в группе функция, над которой планирует работать педагог, </a:t>
            </a:r>
            <a:r>
              <a:rPr lang="ru-RU" sz="2000" b="1" i="1" u="sng" dirty="0">
                <a:solidFill>
                  <a:srgbClr val="002060"/>
                </a:solidFill>
              </a:rPr>
              <a:t>еще не сформирована, </a:t>
            </a:r>
            <a:r>
              <a:rPr lang="ru-RU" sz="2000" dirty="0">
                <a:solidFill>
                  <a:srgbClr val="002060"/>
                </a:solidFill>
              </a:rPr>
              <a:t>то задача будет начинаться со слов</a:t>
            </a:r>
            <a:r>
              <a:rPr lang="ru-RU" sz="2000">
                <a:solidFill>
                  <a:srgbClr val="002060"/>
                </a:solidFill>
              </a:rPr>
              <a:t>: </a:t>
            </a:r>
            <a:r>
              <a:rPr lang="ru-RU" sz="2000" b="1" smtClean="0">
                <a:solidFill>
                  <a:srgbClr val="002060"/>
                </a:solidFill>
              </a:rPr>
              <a:t>«начать </a:t>
            </a:r>
            <a:r>
              <a:rPr lang="ru-RU" sz="2000" b="1" dirty="0">
                <a:solidFill>
                  <a:srgbClr val="002060"/>
                </a:solidFill>
              </a:rPr>
              <a:t>работу по развитию…».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000" dirty="0">
                <a:solidFill>
                  <a:srgbClr val="002060"/>
                </a:solidFill>
              </a:rPr>
              <a:t>Если функция </a:t>
            </a:r>
            <a:r>
              <a:rPr lang="ru-RU" sz="2000" b="1" i="1" u="sng" dirty="0">
                <a:solidFill>
                  <a:srgbClr val="002060"/>
                </a:solidFill>
              </a:rPr>
              <a:t>недостаточно сформирована или нужно закрепить какой-либо навык</a:t>
            </a:r>
            <a:r>
              <a:rPr lang="ru-RU" sz="2000" dirty="0">
                <a:solidFill>
                  <a:srgbClr val="002060"/>
                </a:solidFill>
              </a:rPr>
              <a:t>, то формулировка будет звучать так: </a:t>
            </a:r>
          </a:p>
          <a:p>
            <a:pPr marL="514350" indent="-514350">
              <a:buAutoNum type="arabicPeriod"/>
            </a:pPr>
            <a:r>
              <a:rPr lang="ru-RU" sz="2000" dirty="0">
                <a:solidFill>
                  <a:srgbClr val="002060"/>
                </a:solidFill>
              </a:rPr>
              <a:t>«Продолжать развивать…»;</a:t>
            </a:r>
          </a:p>
          <a:p>
            <a:pPr marL="514350" indent="-514350">
              <a:buAutoNum type="arabicPeriod"/>
            </a:pPr>
            <a:r>
              <a:rPr lang="ru-RU" sz="2000" dirty="0">
                <a:solidFill>
                  <a:srgbClr val="002060"/>
                </a:solidFill>
              </a:rPr>
              <a:t>«Продолжать формировать…»;</a:t>
            </a:r>
          </a:p>
          <a:p>
            <a:pPr marL="514350" indent="-514350">
              <a:buAutoNum type="arabicPeriod"/>
            </a:pPr>
            <a:r>
              <a:rPr lang="ru-RU" sz="2000" dirty="0">
                <a:solidFill>
                  <a:srgbClr val="002060"/>
                </a:solidFill>
              </a:rPr>
              <a:t>«Совершенствовать…»;</a:t>
            </a:r>
          </a:p>
          <a:p>
            <a:pPr marL="514350" indent="-514350">
              <a:buAutoNum type="arabicPeriod"/>
            </a:pPr>
            <a:r>
              <a:rPr lang="ru-RU" sz="2000" dirty="0">
                <a:solidFill>
                  <a:srgbClr val="002060"/>
                </a:solidFill>
              </a:rPr>
              <a:t>«Способствовать развитию…».</a:t>
            </a:r>
          </a:p>
        </p:txBody>
      </p:sp>
    </p:spTree>
    <p:extLst>
      <p:ext uri="{BB962C8B-B14F-4D97-AF65-F5344CB8AC3E}">
        <p14:creationId xmlns:p14="http://schemas.microsoft.com/office/powerpoint/2010/main" val="4279388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ВОСПИТАТЕЛЬНЫЕ ЗАДАЧИ</a:t>
            </a:r>
            <a:endParaRPr lang="ru-RU" sz="3200" b="1" dirty="0">
              <a:solidFill>
                <a:schemeClr val="accent6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ru-RU" sz="2400" dirty="0">
                <a:solidFill>
                  <a:srgbClr val="002060"/>
                </a:solidFill>
              </a:rPr>
              <a:t>В ходе решения </a:t>
            </a:r>
            <a:r>
              <a:rPr lang="ru-RU" sz="2400" b="1" u="sng" dirty="0">
                <a:solidFill>
                  <a:srgbClr val="002060"/>
                </a:solidFill>
              </a:rPr>
              <a:t>воспитательных задач </a:t>
            </a:r>
            <a:r>
              <a:rPr lang="ru-RU" sz="2400" dirty="0">
                <a:solidFill>
                  <a:srgbClr val="002060"/>
                </a:solidFill>
              </a:rPr>
              <a:t>педагоги формируют у детей такие личностные качества, как трудолюбие, патриотизм, гражданственность, взаимоуважение, создают оптимальные условия для развития и саморазвития дошкольников, прививают им правила поведения в обществе, нормы морали, закона, бережное отношение к природе, окружающей среде, национальным традициям (п. 2 ст. 2 Федерального закона от 29.12.2012 № 273-ФЗ).</a:t>
            </a:r>
          </a:p>
        </p:txBody>
      </p:sp>
    </p:spTree>
    <p:extLst>
      <p:ext uri="{BB962C8B-B14F-4D97-AF65-F5344CB8AC3E}">
        <p14:creationId xmlns:p14="http://schemas.microsoft.com/office/powerpoint/2010/main" val="3482106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438</TotalTime>
  <Words>604</Words>
  <Application>Microsoft Office PowerPoint</Application>
  <PresentationFormat>Широкоэкранный</PresentationFormat>
  <Paragraphs>49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Comic Sans MS</vt:lpstr>
      <vt:lpstr>Wingdings</vt:lpstr>
      <vt:lpstr>Тема Office</vt:lpstr>
      <vt:lpstr>Воспитательные, развивающие и обучающие задачи: в чем разница и как их правильно формулировать  </vt:lpstr>
      <vt:lpstr>ОБУЧАЮЩИЕ ЗАДАЧИ</vt:lpstr>
      <vt:lpstr>ОБУЧАЮЩИЕ ЗАДАЧИ</vt:lpstr>
      <vt:lpstr>ПРИМЕР</vt:lpstr>
      <vt:lpstr>ПРИМЕР</vt:lpstr>
      <vt:lpstr>ОБУЧАЮЩИЕ ЗАДАЧИ</vt:lpstr>
      <vt:lpstr>РАЗВИВАЮЩИЕ ЗАДАЧИ</vt:lpstr>
      <vt:lpstr>ПРИМЕР</vt:lpstr>
      <vt:lpstr>ВОСПИТАТЕЛЬНЫЕ ЗАДАЧИ</vt:lpstr>
      <vt:lpstr>ВОСПИТАТЕЛЬНЫЕ ЗАДАЧИ</vt:lpstr>
      <vt:lpstr>ПРИМЕР</vt:lpstr>
      <vt:lpstr>Презентация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50</cp:revision>
  <dcterms:created xsi:type="dcterms:W3CDTF">2021-11-12T07:59:14Z</dcterms:created>
  <dcterms:modified xsi:type="dcterms:W3CDTF">2021-11-17T18:36:59Z</dcterms:modified>
</cp:coreProperties>
</file>